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61" r:id="rId3"/>
    <p:sldId id="269" r:id="rId4"/>
    <p:sldId id="264" r:id="rId5"/>
    <p:sldId id="272" r:id="rId6"/>
    <p:sldId id="265" r:id="rId7"/>
    <p:sldId id="286" r:id="rId8"/>
    <p:sldId id="287" r:id="rId9"/>
    <p:sldId id="288" r:id="rId10"/>
    <p:sldId id="281" r:id="rId11"/>
    <p:sldId id="285" r:id="rId12"/>
    <p:sldId id="283" r:id="rId13"/>
    <p:sldId id="284" r:id="rId14"/>
    <p:sldId id="266" r:id="rId15"/>
    <p:sldId id="273" r:id="rId16"/>
    <p:sldId id="278" r:id="rId17"/>
    <p:sldId id="279" r:id="rId18"/>
    <p:sldId id="280" r:id="rId19"/>
    <p:sldId id="262" r:id="rId20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3399"/>
    <a:srgbClr val="336699"/>
    <a:srgbClr val="1F74AD"/>
    <a:srgbClr val="0C0C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Темный стиль 1 —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8" autoAdjust="0"/>
    <p:restoredTop sz="94660"/>
  </p:normalViewPr>
  <p:slideViewPr>
    <p:cSldViewPr snapToGrid="0">
      <p:cViewPr varScale="1">
        <p:scale>
          <a:sx n="80" d="100"/>
          <a:sy n="80" d="100"/>
        </p:scale>
        <p:origin x="72" y="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EPonomarev\Desktop\&#1073;&#1102;&#1076;&#1078;&#1077;&#1090;&#1085;&#1072;&#1103;%20&#1082;&#1086;&#1084;&#1080;&#1089;&#1089;&#1080;&#1103;%20&#1085;&#1086;&#1103;&#1073;&#1088;&#1100;%20&#1080;&#1085;&#1074;&#1077;&#1089;&#1090;&#1080;&#1094;&#1080;&#1086;&#1085;&#1085;&#1099;&#1077;%20&#1084;&#1077;&#1088;&#1086;&#1087;&#1088;&#1080;&#1103;&#1090;&#1080;&#1103;.xls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EPonomarev\Desktop\&#1073;&#1102;&#1076;&#1078;&#1077;&#1090;&#1085;&#1072;&#1103;%20&#1082;&#1086;&#1084;&#1080;&#1089;&#1089;&#1080;&#1103;%20&#1076;&#1077;&#1082;&#1072;&#1073;&#1088;&#1100;%20&#1080;&#1085;&#1074;&#1077;&#1089;&#1090;&#1080;&#1094;&#1080;&#1086;&#1085;&#1085;&#1099;&#1077;%20&#1084;&#1077;&#1088;&#1086;&#1087;&#1088;&#1080;&#1103;&#1090;&#1080;&#1103;.xls" TargetMode="External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EPonomarev\Desktop\&#1073;&#1102;&#1076;&#1078;&#1077;&#1090;&#1085;&#1072;&#1103;%20&#1082;&#1086;&#1084;&#1080;&#1089;&#1089;&#1080;&#1103;%20&#1076;&#1077;&#1082;&#1072;&#1073;&#1088;&#1100;%20&#1080;&#1085;&#1074;&#1077;&#1089;&#1090;&#1080;&#1094;&#1080;&#1086;&#1085;&#1085;&#1099;&#1077;%20&#1084;&#1077;&#1088;&#1086;&#1087;&#1088;&#1080;&#1103;&#1090;&#1080;&#1103;.xls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Лист1!$B$24</c:f>
              <c:strCache>
                <c:ptCount val="1"/>
                <c:pt idx="0">
                  <c:v>Решение Думы № 244-нд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1"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46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25400" h="25400"/>
            </a:sp3d>
          </c:spPr>
          <c:invertIfNegative val="0"/>
          <c:cat>
            <c:strRef>
              <c:f>Лист1!$A$25:$A$28</c:f>
              <c:strCache>
                <c:ptCount val="4"/>
                <c:pt idx="1">
                  <c:v>Доходы</c:v>
                </c:pt>
                <c:pt idx="2">
                  <c:v>Расходы</c:v>
                </c:pt>
                <c:pt idx="3">
                  <c:v>Дефицит</c:v>
                </c:pt>
              </c:strCache>
            </c:strRef>
          </c:cat>
          <c:val>
            <c:numRef>
              <c:f>Лист1!$B$25:$B$28</c:f>
              <c:numCache>
                <c:formatCode>#,##0.0</c:formatCode>
                <c:ptCount val="4"/>
                <c:pt idx="1">
                  <c:v>11775.633000000002</c:v>
                </c:pt>
                <c:pt idx="2">
                  <c:v>12294.432000000001</c:v>
                </c:pt>
                <c:pt idx="3">
                  <c:v>-518.79899999999907</c:v>
                </c:pt>
              </c:numCache>
            </c:numRef>
          </c:val>
        </c:ser>
        <c:ser>
          <c:idx val="1"/>
          <c:order val="1"/>
          <c:tx>
            <c:strRef>
              <c:f>Лист1!$C$24</c:f>
              <c:strCache>
                <c:ptCount val="1"/>
                <c:pt idx="0">
                  <c:v>Проект Решения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2"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46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25400" h="25400"/>
            </a:sp3d>
          </c:spPr>
          <c:invertIfNegative val="0"/>
          <c:cat>
            <c:strRef>
              <c:f>Лист1!$A$25:$A$28</c:f>
              <c:strCache>
                <c:ptCount val="4"/>
                <c:pt idx="1">
                  <c:v>Доходы</c:v>
                </c:pt>
                <c:pt idx="2">
                  <c:v>Расходы</c:v>
                </c:pt>
                <c:pt idx="3">
                  <c:v>Дефицит</c:v>
                </c:pt>
              </c:strCache>
            </c:strRef>
          </c:cat>
          <c:val>
            <c:numRef>
              <c:f>Лист1!$C$25:$C$28</c:f>
              <c:numCache>
                <c:formatCode>#,##0.0</c:formatCode>
                <c:ptCount val="4"/>
                <c:pt idx="1">
                  <c:v>12438.050999999999</c:v>
                </c:pt>
                <c:pt idx="2">
                  <c:v>12578.357</c:v>
                </c:pt>
                <c:pt idx="3">
                  <c:v>-140.30600000000049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93845480"/>
        <c:axId val="193845872"/>
      </c:barChart>
      <c:catAx>
        <c:axId val="193845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193845872"/>
        <c:crosses val="autoZero"/>
        <c:auto val="1"/>
        <c:lblAlgn val="ctr"/>
        <c:lblOffset val="100"/>
        <c:noMultiLvlLbl val="0"/>
      </c:catAx>
      <c:valAx>
        <c:axId val="193845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93845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lt1">
                  <a:lumMod val="8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003366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3000"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Инвестиционные объекты Петропавловск-Камчатского городского округа на 2015 год и плановый период 2016-2017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годов (58 объектов)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30912837854374536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5.6965774114763557E-2"/>
          <c:y val="0.24335568073648434"/>
          <c:w val="0.47706477044997153"/>
          <c:h val="0.73862637440590195"/>
        </c:manualLayout>
      </c:layout>
      <c:pieChart>
        <c:varyColors val="1"/>
        <c:ser>
          <c:idx val="0"/>
          <c:order val="0"/>
          <c:dPt>
            <c:idx val="1"/>
            <c:bubble3D val="0"/>
            <c:spPr>
              <a:solidFill>
                <a:srgbClr val="8064A2">
                  <a:lumMod val="50000"/>
                </a:srgbClr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'диаграма на 01.12.2014'!$Q$152:$Q$154</c:f>
              <c:strCache>
                <c:ptCount val="3"/>
                <c:pt idx="0">
                  <c:v>объекты на которые есть решения, либо не требуются</c:v>
                </c:pt>
                <c:pt idx="1">
                  <c:v>объекты по которым решения не соответсвуют проекту бюджета</c:v>
                </c:pt>
                <c:pt idx="2">
                  <c:v>объекты по которым решения отсутсвуют</c:v>
                </c:pt>
              </c:strCache>
            </c:strRef>
          </c:cat>
          <c:val>
            <c:numRef>
              <c:f>'диаграма на 01.12.2014'!$N$153:$N$155</c:f>
              <c:numCache>
                <c:formatCode>General</c:formatCode>
                <c:ptCount val="3"/>
                <c:pt idx="0">
                  <c:v>41</c:v>
                </c:pt>
                <c:pt idx="1">
                  <c:v>6</c:v>
                </c:pt>
                <c:pt idx="2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9547316427966135"/>
          <c:y val="0.28876554832819795"/>
          <c:w val="0.39197073594147236"/>
          <c:h val="0.62478631747118618"/>
        </c:manualLayout>
      </c:layout>
      <c:overlay val="0"/>
      <c:txPr>
        <a:bodyPr/>
        <a:lstStyle/>
        <a:p>
          <a:pPr rtl="0">
            <a:defRPr sz="2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1217932656719979"/>
          <c:y val="5.0884357012224997E-2"/>
          <c:w val="0.66961068989621986"/>
          <c:h val="0.72182647523658372"/>
        </c:manualLayout>
      </c:layout>
      <c:barChart>
        <c:barDir val="col"/>
        <c:grouping val="stacked"/>
        <c:varyColors val="0"/>
        <c:ser>
          <c:idx val="0"/>
          <c:order val="0"/>
          <c:tx>
            <c:v>решения, требующие корректировки</c:v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0.17598339381896447"/>
                  <c:y val="-1.39344277284139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'диаграма на 01.12.2014'!$AA$156</c:f>
              <c:strCache>
                <c:ptCount val="1"/>
                <c:pt idx="0">
                  <c:v>в перечне</c:v>
                </c:pt>
              </c:strCache>
            </c:strRef>
          </c:cat>
          <c:val>
            <c:numRef>
              <c:f>'диаграма на 01.12.2014'!$Y$157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1"/>
          <c:order val="1"/>
          <c:tx>
            <c:v>утвержденные решения</c:v>
          </c:tx>
          <c:spPr>
            <a:solidFill>
              <a:srgbClr val="0070C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0.17598339381896447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'диаграма на 01.12.2014'!$AA$156</c:f>
              <c:strCache>
                <c:ptCount val="1"/>
                <c:pt idx="0">
                  <c:v>в перечне</c:v>
                </c:pt>
              </c:strCache>
            </c:strRef>
          </c:cat>
          <c:val>
            <c:numRef>
              <c:f>'диаграма на 01.12.2014'!$Y$156</c:f>
              <c:numCache>
                <c:formatCode>General</c:formatCode>
                <c:ptCount val="1"/>
                <c:pt idx="0">
                  <c:v>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1882640"/>
        <c:axId val="160383432"/>
      </c:barChart>
      <c:catAx>
        <c:axId val="1618826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0383432"/>
        <c:crosses val="autoZero"/>
        <c:auto val="1"/>
        <c:lblAlgn val="ctr"/>
        <c:lblOffset val="100"/>
        <c:noMultiLvlLbl val="0"/>
      </c:catAx>
      <c:valAx>
        <c:axId val="160383432"/>
        <c:scaling>
          <c:orientation val="minMax"/>
          <c:min val="0"/>
        </c:scaling>
        <c:delete val="1"/>
        <c:axPos val="l"/>
        <c:numFmt formatCode="General" sourceLinked="1"/>
        <c:majorTickMark val="out"/>
        <c:minorTickMark val="none"/>
        <c:tickLblPos val="none"/>
        <c:crossAx val="16188264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3.2720184906471048E-3"/>
          <c:y val="0.84937651664908165"/>
          <c:w val="0.98069287827937435"/>
          <c:h val="0.15062348335091899"/>
        </c:manualLayout>
      </c:layout>
      <c:overlay val="0"/>
      <c:txPr>
        <a:bodyPr/>
        <a:lstStyle/>
        <a:p>
          <a:pPr>
            <a:defRPr sz="18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"/>
          <c:y val="9.4574137132539246E-2"/>
          <c:w val="1"/>
          <c:h val="0.68010312368759729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0.27107046917450078"/>
                  <c:y val="-2.79146339721095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1"/>
              <c:pt idx="0">
                <c:v>вне перечня</c:v>
              </c:pt>
            </c:strLit>
          </c:cat>
          <c:val>
            <c:numRef>
              <c:f>'диаграма на 01.12.2014'!$Z$157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1"/>
          <c:order val="1"/>
          <c:tx>
            <c:v>нет решений</c:v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0.27752452796436988"/>
                  <c:y val="-6.04817069395705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1"/>
              <c:pt idx="0">
                <c:v>вне перечня</c:v>
              </c:pt>
            </c:strLit>
          </c:cat>
          <c:val>
            <c:numRef>
              <c:f>'диаграма на 01.12.2014'!$Z$156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2053008"/>
        <c:axId val="162053416"/>
      </c:barChart>
      <c:catAx>
        <c:axId val="1620530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2053416"/>
        <c:crosses val="autoZero"/>
        <c:auto val="1"/>
        <c:lblAlgn val="ctr"/>
        <c:lblOffset val="100"/>
        <c:noMultiLvlLbl val="0"/>
      </c:catAx>
      <c:valAx>
        <c:axId val="162053416"/>
        <c:scaling>
          <c:orientation val="minMax"/>
          <c:max val="45"/>
          <c:min val="0"/>
        </c:scaling>
        <c:delete val="1"/>
        <c:axPos val="l"/>
        <c:numFmt formatCode="General" sourceLinked="1"/>
        <c:majorTickMark val="out"/>
        <c:minorTickMark val="none"/>
        <c:tickLblPos val="none"/>
        <c:crossAx val="162053008"/>
        <c:crosses val="autoZero"/>
        <c:crossBetween val="between"/>
      </c:valAx>
    </c:plotArea>
    <c:legend>
      <c:legendPos val="b"/>
      <c:legendEntry>
        <c:idx val="0"/>
        <c:delete val="1"/>
      </c:legendEntry>
      <c:legendEntry>
        <c:idx val="1"/>
        <c:txPr>
          <a:bodyPr/>
          <a:lstStyle/>
          <a:p>
            <a:pPr>
              <a:defRPr sz="18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29953314486175592"/>
          <c:y val="0.89064115237047614"/>
          <c:w val="0.67416962673594016"/>
          <c:h val="7.8924781051458573E-2"/>
        </c:manualLayout>
      </c:layout>
      <c:overlay val="0"/>
      <c:txPr>
        <a:bodyPr/>
        <a:lstStyle/>
        <a:p>
          <a:pPr>
            <a:defRPr sz="18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5F8FF8-7ED7-4BE0-B4A9-3CE95A17BF62}" type="doc">
      <dgm:prSet loTypeId="urn:microsoft.com/office/officeart/2008/layout/VerticalCurvedList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59D7388-4027-4F9F-9DC5-7F7F9CDA136E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rPr>
            <a:t>1. Бюджетный кодекс Российской Федерации статьи 78.2, 79, 79.1, 80</a:t>
          </a:r>
        </a:p>
        <a:p>
          <a:r>
            <a:rPr lang="ru-RU" sz="2000" b="1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rPr>
            <a:t>2. Решение Городской Думы Петропавловск-Камчатского городского округа от 24.04.2014 № 209-нд «О порядке регулирования отношений в сфере осуществления инвестиционной деятельности в форме капитальных вложений на территории Петропавловск-Камчатского городского округа»</a:t>
          </a:r>
          <a:endParaRPr lang="ru-RU" sz="2000" dirty="0">
            <a:solidFill>
              <a:srgbClr val="003366"/>
            </a:solidFill>
          </a:endParaRPr>
        </a:p>
      </dgm:t>
    </dgm:pt>
    <dgm:pt modelId="{BC9C94B2-1A93-457A-8151-B97870237684}" type="parTrans" cxnId="{345E504C-5C61-4CC0-9224-85D15817CCFD}">
      <dgm:prSet/>
      <dgm:spPr/>
      <dgm:t>
        <a:bodyPr/>
        <a:lstStyle/>
        <a:p>
          <a:endParaRPr lang="ru-RU" sz="2000">
            <a:solidFill>
              <a:srgbClr val="003366"/>
            </a:solidFill>
          </a:endParaRPr>
        </a:p>
      </dgm:t>
    </dgm:pt>
    <dgm:pt modelId="{413D44C0-CC96-405B-AD39-A23D9EA4FA0E}" type="sibTrans" cxnId="{345E504C-5C61-4CC0-9224-85D15817CCFD}">
      <dgm:prSet/>
      <dgm:spPr/>
      <dgm:t>
        <a:bodyPr/>
        <a:lstStyle/>
        <a:p>
          <a:endParaRPr lang="ru-RU" sz="2000">
            <a:solidFill>
              <a:srgbClr val="003366"/>
            </a:solidFill>
          </a:endParaRPr>
        </a:p>
      </dgm:t>
    </dgm:pt>
    <dgm:pt modelId="{31275217-D8F5-4844-85AB-AF75B3575A70}">
      <dgm:prSet custT="1"/>
      <dgm:spPr/>
      <dgm:t>
        <a:bodyPr/>
        <a:lstStyle/>
        <a:p>
          <a:r>
            <a:rPr lang="ru-RU" sz="2000" b="1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rPr>
            <a:t>Постановление администрации Петропавловск-Камчатского городского округа  от 05.05.2014 № 1051 «Об осуществлении капитальных вложений в объекты муниципальной собственности Петропавловск-Камчатского городского округа» </a:t>
          </a:r>
        </a:p>
        <a:p>
          <a:r>
            <a:rPr lang="ru-RU" sz="2000" b="1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ru-RU" sz="2000" b="1" u="sng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rPr>
            <a:t>УЭ совместно с ДФ и правовым отделом Аппарата внести изменения в части нормативной регулировки планируемой к разработке проектной документации по годам и объектам</a:t>
          </a:r>
          <a:r>
            <a:rPr lang="ru-RU" sz="2000" b="1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ru-RU" sz="2000" b="1" dirty="0">
            <a:solidFill>
              <a:srgbClr val="003366"/>
            </a:solidFill>
            <a:latin typeface="Times New Roman" pitchFamily="18" charset="0"/>
            <a:cs typeface="Times New Roman" pitchFamily="18" charset="0"/>
          </a:endParaRPr>
        </a:p>
      </dgm:t>
    </dgm:pt>
    <dgm:pt modelId="{EF6D55F6-5EFE-499E-9228-A5267D21F0FB}" type="parTrans" cxnId="{2AE9DDC6-225E-4136-AB25-CED0C27600A8}">
      <dgm:prSet/>
      <dgm:spPr/>
      <dgm:t>
        <a:bodyPr/>
        <a:lstStyle/>
        <a:p>
          <a:endParaRPr lang="ru-RU" sz="2000">
            <a:solidFill>
              <a:srgbClr val="003366"/>
            </a:solidFill>
          </a:endParaRPr>
        </a:p>
      </dgm:t>
    </dgm:pt>
    <dgm:pt modelId="{F6FEB259-7191-40D6-B3CA-0A0C67591940}" type="sibTrans" cxnId="{2AE9DDC6-225E-4136-AB25-CED0C27600A8}">
      <dgm:prSet/>
      <dgm:spPr/>
      <dgm:t>
        <a:bodyPr/>
        <a:lstStyle/>
        <a:p>
          <a:endParaRPr lang="ru-RU" sz="2000">
            <a:solidFill>
              <a:srgbClr val="003366"/>
            </a:solidFill>
          </a:endParaRPr>
        </a:p>
      </dgm:t>
    </dgm:pt>
    <dgm:pt modelId="{47C76625-2849-478B-B8CE-9388456F8424}" type="pres">
      <dgm:prSet presAssocID="{905F8FF8-7ED7-4BE0-B4A9-3CE95A17BF6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4D4BE2B3-4EBF-4272-AC54-3D179F334730}" type="pres">
      <dgm:prSet presAssocID="{905F8FF8-7ED7-4BE0-B4A9-3CE95A17BF62}" presName="Name1" presStyleCnt="0"/>
      <dgm:spPr/>
      <dgm:t>
        <a:bodyPr/>
        <a:lstStyle/>
        <a:p>
          <a:endParaRPr lang="ru-RU"/>
        </a:p>
      </dgm:t>
    </dgm:pt>
    <dgm:pt modelId="{2EB98593-B542-4D83-A34A-E3871A52955B}" type="pres">
      <dgm:prSet presAssocID="{905F8FF8-7ED7-4BE0-B4A9-3CE95A17BF62}" presName="cycle" presStyleCnt="0"/>
      <dgm:spPr/>
      <dgm:t>
        <a:bodyPr/>
        <a:lstStyle/>
        <a:p>
          <a:endParaRPr lang="ru-RU"/>
        </a:p>
      </dgm:t>
    </dgm:pt>
    <dgm:pt modelId="{3F010E8B-5240-48A0-8101-99F2E0E472C4}" type="pres">
      <dgm:prSet presAssocID="{905F8FF8-7ED7-4BE0-B4A9-3CE95A17BF62}" presName="srcNode" presStyleLbl="node1" presStyleIdx="0" presStyleCnt="2"/>
      <dgm:spPr/>
      <dgm:t>
        <a:bodyPr/>
        <a:lstStyle/>
        <a:p>
          <a:endParaRPr lang="ru-RU"/>
        </a:p>
      </dgm:t>
    </dgm:pt>
    <dgm:pt modelId="{E55418BC-6AFA-45BB-A3E3-93E4012DE962}" type="pres">
      <dgm:prSet presAssocID="{905F8FF8-7ED7-4BE0-B4A9-3CE95A17BF62}" presName="conn" presStyleLbl="parChTrans1D2" presStyleIdx="0" presStyleCnt="1" custLinFactNeighborX="-493" custLinFactNeighborY="1505"/>
      <dgm:spPr/>
      <dgm:t>
        <a:bodyPr/>
        <a:lstStyle/>
        <a:p>
          <a:endParaRPr lang="ru-RU"/>
        </a:p>
      </dgm:t>
    </dgm:pt>
    <dgm:pt modelId="{BF7B5692-D45C-4344-92C5-8F4EFE39A7B8}" type="pres">
      <dgm:prSet presAssocID="{905F8FF8-7ED7-4BE0-B4A9-3CE95A17BF62}" presName="extraNode" presStyleLbl="node1" presStyleIdx="0" presStyleCnt="2"/>
      <dgm:spPr/>
      <dgm:t>
        <a:bodyPr/>
        <a:lstStyle/>
        <a:p>
          <a:endParaRPr lang="ru-RU"/>
        </a:p>
      </dgm:t>
    </dgm:pt>
    <dgm:pt modelId="{020D5B2B-CC70-41B3-9271-F1A255F8A1BE}" type="pres">
      <dgm:prSet presAssocID="{905F8FF8-7ED7-4BE0-B4A9-3CE95A17BF62}" presName="dstNode" presStyleLbl="node1" presStyleIdx="0" presStyleCnt="2"/>
      <dgm:spPr/>
      <dgm:t>
        <a:bodyPr/>
        <a:lstStyle/>
        <a:p>
          <a:endParaRPr lang="ru-RU"/>
        </a:p>
      </dgm:t>
    </dgm:pt>
    <dgm:pt modelId="{E590F605-FF77-47C6-9833-14F32A429EC5}" type="pres">
      <dgm:prSet presAssocID="{C59D7388-4027-4F9F-9DC5-7F7F9CDA136E}" presName="text_1" presStyleLbl="node1" presStyleIdx="0" presStyleCnt="2" custScaleX="99492" custScaleY="142142" custLinFactNeighborX="-720" custLinFactNeighborY="50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1767E4-90D0-4A64-8FCA-4753D76970BE}" type="pres">
      <dgm:prSet presAssocID="{C59D7388-4027-4F9F-9DC5-7F7F9CDA136E}" presName="accent_1" presStyleCnt="0"/>
      <dgm:spPr/>
      <dgm:t>
        <a:bodyPr/>
        <a:lstStyle/>
        <a:p>
          <a:endParaRPr lang="ru-RU"/>
        </a:p>
      </dgm:t>
    </dgm:pt>
    <dgm:pt modelId="{E08213A3-E334-45CE-8B93-987A3E727510}" type="pres">
      <dgm:prSet presAssocID="{C59D7388-4027-4F9F-9DC5-7F7F9CDA136E}" presName="accentRepeatNode" presStyleLbl="solidFgAcc1" presStyleIdx="0" presStyleCnt="2" custScaleX="116040" custScaleY="113666" custLinFactNeighborX="1364" custLinFactNeighborY="360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6A6526E-217D-49BC-802F-B51FFE0066F5}" type="pres">
      <dgm:prSet presAssocID="{31275217-D8F5-4844-85AB-AF75B3575A70}" presName="text_2" presStyleLbl="node1" presStyleIdx="1" presStyleCnt="2" custScaleY="151397" custLinFactNeighborX="-401" custLinFactNeighborY="155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09AE77-849E-4895-A441-CEC924EFA549}" type="pres">
      <dgm:prSet presAssocID="{31275217-D8F5-4844-85AB-AF75B3575A70}" presName="accent_2" presStyleCnt="0"/>
      <dgm:spPr/>
      <dgm:t>
        <a:bodyPr/>
        <a:lstStyle/>
        <a:p>
          <a:endParaRPr lang="ru-RU"/>
        </a:p>
      </dgm:t>
    </dgm:pt>
    <dgm:pt modelId="{824D6954-0FF1-4975-AE88-7A3F71F8F7FF}" type="pres">
      <dgm:prSet presAssocID="{31275217-D8F5-4844-85AB-AF75B3575A70}" presName="accentRepeatNode" presStyleLbl="solidFgAcc1" presStyleIdx="1" presStyleCnt="2" custScaleX="120524" custScaleY="120449" custLinFactNeighborX="-1364" custLinFactNeighborY="12959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38879A2E-AF98-4FE9-A221-7EFE852A8E69}" type="presOf" srcId="{31275217-D8F5-4844-85AB-AF75B3575A70}" destId="{C6A6526E-217D-49BC-802F-B51FFE0066F5}" srcOrd="0" destOrd="0" presId="urn:microsoft.com/office/officeart/2008/layout/VerticalCurvedList"/>
    <dgm:cxn modelId="{345E504C-5C61-4CC0-9224-85D15817CCFD}" srcId="{905F8FF8-7ED7-4BE0-B4A9-3CE95A17BF62}" destId="{C59D7388-4027-4F9F-9DC5-7F7F9CDA136E}" srcOrd="0" destOrd="0" parTransId="{BC9C94B2-1A93-457A-8151-B97870237684}" sibTransId="{413D44C0-CC96-405B-AD39-A23D9EA4FA0E}"/>
    <dgm:cxn modelId="{83912C30-E79F-4668-9855-AD620576CA0B}" type="presOf" srcId="{C59D7388-4027-4F9F-9DC5-7F7F9CDA136E}" destId="{E590F605-FF77-47C6-9833-14F32A429EC5}" srcOrd="0" destOrd="0" presId="urn:microsoft.com/office/officeart/2008/layout/VerticalCurvedList"/>
    <dgm:cxn modelId="{2AE9DDC6-225E-4136-AB25-CED0C27600A8}" srcId="{905F8FF8-7ED7-4BE0-B4A9-3CE95A17BF62}" destId="{31275217-D8F5-4844-85AB-AF75B3575A70}" srcOrd="1" destOrd="0" parTransId="{EF6D55F6-5EFE-499E-9228-A5267D21F0FB}" sibTransId="{F6FEB259-7191-40D6-B3CA-0A0C67591940}"/>
    <dgm:cxn modelId="{47413CBB-CD4E-48B9-B860-3FCB46C6C7FF}" type="presOf" srcId="{905F8FF8-7ED7-4BE0-B4A9-3CE95A17BF62}" destId="{47C76625-2849-478B-B8CE-9388456F8424}" srcOrd="0" destOrd="0" presId="urn:microsoft.com/office/officeart/2008/layout/VerticalCurvedList"/>
    <dgm:cxn modelId="{978E50BA-8695-4467-BC07-CA73581EB325}" type="presOf" srcId="{413D44C0-CC96-405B-AD39-A23D9EA4FA0E}" destId="{E55418BC-6AFA-45BB-A3E3-93E4012DE962}" srcOrd="0" destOrd="0" presId="urn:microsoft.com/office/officeart/2008/layout/VerticalCurvedList"/>
    <dgm:cxn modelId="{88BEB214-1455-4992-90C1-D7A2DCD2E110}" type="presParOf" srcId="{47C76625-2849-478B-B8CE-9388456F8424}" destId="{4D4BE2B3-4EBF-4272-AC54-3D179F334730}" srcOrd="0" destOrd="0" presId="urn:microsoft.com/office/officeart/2008/layout/VerticalCurvedList"/>
    <dgm:cxn modelId="{7863A9A6-3A48-4167-A013-DDC17A3532A2}" type="presParOf" srcId="{4D4BE2B3-4EBF-4272-AC54-3D179F334730}" destId="{2EB98593-B542-4D83-A34A-E3871A52955B}" srcOrd="0" destOrd="0" presId="urn:microsoft.com/office/officeart/2008/layout/VerticalCurvedList"/>
    <dgm:cxn modelId="{49C4FD9E-5A2B-425B-A311-C658D7B5C07E}" type="presParOf" srcId="{2EB98593-B542-4D83-A34A-E3871A52955B}" destId="{3F010E8B-5240-48A0-8101-99F2E0E472C4}" srcOrd="0" destOrd="0" presId="urn:microsoft.com/office/officeart/2008/layout/VerticalCurvedList"/>
    <dgm:cxn modelId="{929F2A96-D487-4712-AE5B-9EF89BC585E5}" type="presParOf" srcId="{2EB98593-B542-4D83-A34A-E3871A52955B}" destId="{E55418BC-6AFA-45BB-A3E3-93E4012DE962}" srcOrd="1" destOrd="0" presId="urn:microsoft.com/office/officeart/2008/layout/VerticalCurvedList"/>
    <dgm:cxn modelId="{6127AC82-14D7-4AA4-A046-A5269E4D9744}" type="presParOf" srcId="{2EB98593-B542-4D83-A34A-E3871A52955B}" destId="{BF7B5692-D45C-4344-92C5-8F4EFE39A7B8}" srcOrd="2" destOrd="0" presId="urn:microsoft.com/office/officeart/2008/layout/VerticalCurvedList"/>
    <dgm:cxn modelId="{B95FA917-7AB8-42E5-B48A-F3EF06722F5C}" type="presParOf" srcId="{2EB98593-B542-4D83-A34A-E3871A52955B}" destId="{020D5B2B-CC70-41B3-9271-F1A255F8A1BE}" srcOrd="3" destOrd="0" presId="urn:microsoft.com/office/officeart/2008/layout/VerticalCurvedList"/>
    <dgm:cxn modelId="{615F2C0E-6FCD-42E8-BE1E-786D0E47BC02}" type="presParOf" srcId="{4D4BE2B3-4EBF-4272-AC54-3D179F334730}" destId="{E590F605-FF77-47C6-9833-14F32A429EC5}" srcOrd="1" destOrd="0" presId="urn:microsoft.com/office/officeart/2008/layout/VerticalCurvedList"/>
    <dgm:cxn modelId="{67B70B8A-670E-46F7-B200-5E1AEA9D8D58}" type="presParOf" srcId="{4D4BE2B3-4EBF-4272-AC54-3D179F334730}" destId="{E11767E4-90D0-4A64-8FCA-4753D76970BE}" srcOrd="2" destOrd="0" presId="urn:microsoft.com/office/officeart/2008/layout/VerticalCurvedList"/>
    <dgm:cxn modelId="{3F21E2FE-C4C5-47DC-A479-04E85E693645}" type="presParOf" srcId="{E11767E4-90D0-4A64-8FCA-4753D76970BE}" destId="{E08213A3-E334-45CE-8B93-987A3E727510}" srcOrd="0" destOrd="0" presId="urn:microsoft.com/office/officeart/2008/layout/VerticalCurvedList"/>
    <dgm:cxn modelId="{1A04DBD6-B3A8-451B-8734-AC6E2A487157}" type="presParOf" srcId="{4D4BE2B3-4EBF-4272-AC54-3D179F334730}" destId="{C6A6526E-217D-49BC-802F-B51FFE0066F5}" srcOrd="3" destOrd="0" presId="urn:microsoft.com/office/officeart/2008/layout/VerticalCurvedList"/>
    <dgm:cxn modelId="{66202D10-C23E-4DD4-8B08-6272EA4E4BE7}" type="presParOf" srcId="{4D4BE2B3-4EBF-4272-AC54-3D179F334730}" destId="{3709AE77-849E-4895-A441-CEC924EFA549}" srcOrd="4" destOrd="0" presId="urn:microsoft.com/office/officeart/2008/layout/VerticalCurvedList"/>
    <dgm:cxn modelId="{C5DDDA90-47B2-427D-A460-007FBA913836}" type="presParOf" srcId="{3709AE77-849E-4895-A441-CEC924EFA549}" destId="{824D6954-0FF1-4975-AE88-7A3F71F8F7F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5418BC-6AFA-45BB-A3E3-93E4012DE962}">
      <dsp:nvSpPr>
        <dsp:cNvPr id="0" name=""/>
        <dsp:cNvSpPr/>
      </dsp:nvSpPr>
      <dsp:spPr>
        <a:xfrm>
          <a:off x="-5381068" y="-745238"/>
          <a:ext cx="6563758" cy="6563758"/>
        </a:xfrm>
        <a:prstGeom prst="blockArc">
          <a:avLst>
            <a:gd name="adj1" fmla="val 18900000"/>
            <a:gd name="adj2" fmla="val 2700000"/>
            <a:gd name="adj3" fmla="val 329"/>
          </a:avLst>
        </a:prstGeom>
        <a:noFill/>
        <a:ln w="15875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90F605-FF77-47C6-9833-14F32A429EC5}">
      <dsp:nvSpPr>
        <dsp:cNvPr id="0" name=""/>
        <dsp:cNvSpPr/>
      </dsp:nvSpPr>
      <dsp:spPr>
        <a:xfrm>
          <a:off x="934376" y="474029"/>
          <a:ext cx="10939521" cy="197988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560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rPr>
            <a:t>1. Бюджетный кодекс Российской Федерации статьи 78.2, 79, 79.1, 80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rPr>
            <a:t>2. Решение Городской Думы Петропавловск-Камчатского городского округа от 24.04.2014 № 209-нд «О порядке регулирования отношений в сфере осуществления инвестиционной деятельности в форме капитальных вложений на территории Петропавловск-Камчатского городского округа»</a:t>
          </a:r>
          <a:endParaRPr lang="ru-RU" sz="2000" kern="1200" dirty="0">
            <a:solidFill>
              <a:srgbClr val="003366"/>
            </a:solidFill>
          </a:endParaRPr>
        </a:p>
      </dsp:txBody>
      <dsp:txXfrm>
        <a:off x="934376" y="474029"/>
        <a:ext cx="10939521" cy="1979886"/>
      </dsp:txXfrm>
    </dsp:sp>
    <dsp:sp modelId="{E08213A3-E334-45CE-8B93-987A3E727510}">
      <dsp:nvSpPr>
        <dsp:cNvPr id="0" name=""/>
        <dsp:cNvSpPr/>
      </dsp:nvSpPr>
      <dsp:spPr>
        <a:xfrm>
          <a:off x="-832" y="466246"/>
          <a:ext cx="2020392" cy="197905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A6526E-217D-49BC-802F-B51FFE0066F5}">
      <dsp:nvSpPr>
        <dsp:cNvPr id="0" name=""/>
        <dsp:cNvSpPr/>
      </dsp:nvSpPr>
      <dsp:spPr>
        <a:xfrm>
          <a:off x="941523" y="2644541"/>
          <a:ext cx="10995377" cy="210879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560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rPr>
            <a:t>Постановление администрации Петропавловск-Камчатского городского округа  от 05.05.2014 № 1051 «Об осуществлении капитальных вложений в объекты муниципальной собственности Петропавловск-Камчатского городского округа»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ru-RU" sz="2000" b="1" u="sng" kern="1200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rPr>
            <a:t>УЭ совместно с ДФ и правовым отделом Аппарата внести изменения в части нормативной регулировки планируемой к разработке проектной документации по годам и объектам</a:t>
          </a:r>
          <a:r>
            <a:rPr lang="ru-RU" sz="2000" b="1" kern="1200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ru-RU" sz="2000" b="1" kern="1200" dirty="0">
            <a:solidFill>
              <a:srgbClr val="003366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41523" y="2644541"/>
        <a:ext cx="10995377" cy="2108799"/>
      </dsp:txXfrm>
    </dsp:sp>
    <dsp:sp modelId="{824D6954-0FF1-4975-AE88-7A3F71F8F7FF}">
      <dsp:nvSpPr>
        <dsp:cNvPr id="0" name=""/>
        <dsp:cNvSpPr/>
      </dsp:nvSpPr>
      <dsp:spPr>
        <a:xfrm>
          <a:off x="-63617" y="2659774"/>
          <a:ext cx="2098463" cy="209715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0.89163</cdr:x>
      <cdr:y>0</cdr:y>
    </cdr:from>
    <cdr:to>
      <cdr:x>1</cdr:x>
      <cdr:y>0.10266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10747168" y="-809924"/>
          <a:ext cx="1306286" cy="60564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733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890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133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1373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579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3065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20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445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491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975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267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81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930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02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148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378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913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2AECB58-61CA-4C1B-A32E-C63168DFBAF4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0514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76964" y="1173864"/>
            <a:ext cx="11345862" cy="3659393"/>
          </a:xfrm>
        </p:spPr>
        <p:txBody>
          <a:bodyPr>
            <a:noAutofit/>
          </a:bodyPr>
          <a:lstStyle/>
          <a:p>
            <a:pPr algn="ctr"/>
            <a:r>
              <a:rPr lang="ru-RU" sz="44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Бюджетная комиссия </a:t>
            </a:r>
            <a:br>
              <a:rPr lang="ru-RU" sz="44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администрации Петропавловск-Камчатского городского округа </a:t>
            </a:r>
            <a:endParaRPr lang="ru-RU" sz="44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657"/>
            <a:ext cx="880062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759044" y="142503"/>
            <a:ext cx="1306286" cy="605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6929" y="5670906"/>
            <a:ext cx="11245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Петропавловск-Камчатский</a:t>
            </a:r>
          </a:p>
          <a:p>
            <a:pPr algn="ctr"/>
            <a:r>
              <a:rPr lang="ru-RU" sz="2800" b="1" dirty="0" smtClean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декабря 2014 года</a:t>
            </a:r>
            <a:endParaRPr lang="ru-RU" sz="2800" b="1" dirty="0">
              <a:solidFill>
                <a:schemeClr val="bg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2822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5745972"/>
              </p:ext>
            </p:extLst>
          </p:nvPr>
        </p:nvGraphicFramePr>
        <p:xfrm>
          <a:off x="0" y="809924"/>
          <a:ext cx="12053455" cy="5899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экономики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657"/>
            <a:ext cx="880062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1044052" y="261257"/>
            <a:ext cx="878774" cy="4156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3903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435972084"/>
              </p:ext>
            </p:extLst>
          </p:nvPr>
        </p:nvGraphicFramePr>
        <p:xfrm>
          <a:off x="299259" y="1280160"/>
          <a:ext cx="7419922" cy="4948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911399319"/>
              </p:ext>
            </p:extLst>
          </p:nvPr>
        </p:nvGraphicFramePr>
        <p:xfrm>
          <a:off x="6039386" y="1268956"/>
          <a:ext cx="4933414" cy="4948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экономики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657"/>
            <a:ext cx="880062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14795" y="932788"/>
            <a:ext cx="119386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30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Оформление решений о бюджетных инвестиций 2015-2017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г.г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732651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347663" y="201881"/>
            <a:ext cx="115538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30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объектов по которым не приняты решения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039772"/>
              </p:ext>
            </p:extLst>
          </p:nvPr>
        </p:nvGraphicFramePr>
        <p:xfrm>
          <a:off x="252660" y="987491"/>
          <a:ext cx="11753292" cy="5733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3722"/>
                <a:gridCol w="9300771"/>
                <a:gridCol w="1828799"/>
              </a:tblGrid>
              <a:tr h="65431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4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объекта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Ответственный орган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06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algn="ctr"/>
                      <a:endParaRPr lang="ru-RU" sz="14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Реконструкция здания прачечной со строительством банно-прачечного комбината по проспекту Циолковского, 9 в </a:t>
                      </a:r>
                      <a:r>
                        <a:rPr lang="ru-RU" sz="1400" dirty="0" err="1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г.Петропавловск-Камчатском</a:t>
                      </a:r>
                      <a:endParaRPr lang="ru-RU" sz="14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ДГЗО</a:t>
                      </a:r>
                      <a:endParaRPr lang="ru-RU" sz="3200" b="1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94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Реконструкция системы водоотведения Северо-Восточной части г. Петропавловска-Камчатского (район «Моховая»)</a:t>
                      </a:r>
                      <a:endParaRPr lang="ru-RU" sz="14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22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Сейсмоукрепление</a:t>
                      </a:r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здания  школы № 3 по улице Зеленая роща, 24, город Петропавловск-Камчатский </a:t>
                      </a:r>
                      <a:endParaRPr lang="ru-RU" sz="14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22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Сейсмоукрепление</a:t>
                      </a:r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здания МБДОУ «Детский сад № 51» по улице Павлова, 5 в г.Петропавловске-Камчатском</a:t>
                      </a:r>
                      <a:endParaRPr lang="ru-RU" sz="14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22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Сейсмоукрепление</a:t>
                      </a:r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здания МБДОУ «Детский сад № 20» по улице </a:t>
                      </a:r>
                      <a:r>
                        <a:rPr lang="ru-RU" sz="1400" dirty="0" err="1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Драбкина</a:t>
                      </a:r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7 в г.Петропавловске-Камчатском</a:t>
                      </a:r>
                      <a:endParaRPr lang="ru-RU" sz="14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06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Сейсмоукрепление</a:t>
                      </a:r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(реконструкция) здания МБДОУ «Средняя школа №33» (филиал 2) по проспекту Рыбаков, 28 в г.Петропавловске-Камчатском</a:t>
                      </a:r>
                      <a:endParaRPr lang="ru-RU" sz="14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06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Строительство жилых домов и инженерной инфраструктуры в районе ул.Кутузова в г.Петропавловске-Камчатском (в том числе проектные работы)</a:t>
                      </a:r>
                      <a:endParaRPr lang="ru-RU" sz="14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06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Строительство автомобильной дороги общегородского значения по улице Дальняя (от остановки «Конечная» до Дома ветеранов) в г.Петропавловске-Камчатском</a:t>
                      </a:r>
                      <a:endParaRPr lang="ru-RU" sz="14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06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Строительство автомобильной дороги общего пользования  местного значения по ул. Ленинградская- ул.Набережная в городе </a:t>
                      </a:r>
                      <a:r>
                        <a:rPr lang="ru-RU" sz="1400" dirty="0" err="1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Петропавловловске-Камчатском</a:t>
                      </a:r>
                      <a:endParaRPr lang="ru-RU" sz="14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06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Строительство автомобильной дороги общего пользования местного значения по улице Академика </a:t>
                      </a:r>
                      <a:r>
                        <a:rPr lang="ru-RU" sz="1400" dirty="0" err="1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Королева-Космический</a:t>
                      </a:r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проезд-проспект Циолковского в городе Петропавловске-Камчатском</a:t>
                      </a:r>
                      <a:endParaRPr lang="ru-RU" sz="14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06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Реконструкция автомобильной дороги общего пользования местного значения Ленинская </a:t>
                      </a:r>
                      <a:r>
                        <a:rPr lang="ru-RU" sz="1400" dirty="0" err="1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улица-Вокзальная</a:t>
                      </a:r>
                      <a:r>
                        <a:rPr lang="ru-RU" sz="14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площадь в городе Петропавловске-Камчатском</a:t>
                      </a:r>
                      <a:endParaRPr lang="ru-RU" sz="14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01876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"/>
          <p:cNvSpPr txBox="1">
            <a:spLocks noChangeArrowheads="1"/>
          </p:cNvSpPr>
          <p:nvPr/>
        </p:nvSpPr>
        <p:spPr bwMode="auto">
          <a:xfrm>
            <a:off x="466417" y="142504"/>
            <a:ext cx="115538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30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объектов решения на которые требуют внесения изменений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32716"/>
              </p:ext>
            </p:extLst>
          </p:nvPr>
        </p:nvGraphicFramePr>
        <p:xfrm>
          <a:off x="297749" y="1523011"/>
          <a:ext cx="11477625" cy="4991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670"/>
                <a:gridCol w="8786863"/>
                <a:gridCol w="2073092"/>
              </a:tblGrid>
              <a:tr h="755531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8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объекта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Ответственный орган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553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algn="ctr"/>
                      <a:endParaRPr lang="ru-RU" sz="18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Строительство стелы "Город воинской славы" в  </a:t>
                      </a:r>
                      <a:r>
                        <a:rPr lang="ru-RU" sz="1800" dirty="0" err="1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Петропавловск-Камчатском</a:t>
                      </a:r>
                      <a:r>
                        <a:rPr lang="ru-RU" sz="18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городском округе</a:t>
                      </a:r>
                      <a:endParaRPr lang="ru-RU" sz="18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ДГЗО</a:t>
                      </a:r>
                      <a:endParaRPr lang="ru-RU" sz="3200" b="1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553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8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Строительство здания городской поликлиники с реабилитационным центром по ул.Индустриальная в г.Петропавловске-Камчатском</a:t>
                      </a:r>
                      <a:endParaRPr lang="ru-RU" sz="18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91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8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Строительство стелы (въездного знака) в г. </a:t>
                      </a:r>
                      <a:r>
                        <a:rPr lang="ru-RU" sz="1800" dirty="0" err="1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Петропавловск-Камчатском</a:t>
                      </a:r>
                      <a:endParaRPr lang="ru-RU" sz="18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553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8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Строительство площадки для отстоя пассажирского транспорта по проспекту Победы в городе Петропавловске - Камчатском</a:t>
                      </a:r>
                      <a:endParaRPr lang="ru-RU" sz="18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553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8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Обустройство мест захоронения в восточной части г. Петропавловска-Камчатского</a:t>
                      </a:r>
                      <a:endParaRPr lang="ru-RU" sz="18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553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8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Реконструкция здания туалетов по </a:t>
                      </a:r>
                      <a:r>
                        <a:rPr lang="ru-RU" sz="1800" dirty="0" err="1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ул.Красинцева</a:t>
                      </a:r>
                      <a:r>
                        <a:rPr lang="ru-RU" sz="1800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г.Петропавловск-Камчатский</a:t>
                      </a:r>
                      <a:endParaRPr lang="ru-RU" sz="1800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КГХ</a:t>
                      </a:r>
                      <a:endParaRPr lang="ru-RU" sz="3200" b="1" dirty="0">
                        <a:solidFill>
                          <a:srgbClr val="00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48907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657"/>
            <a:ext cx="880062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759044" y="142503"/>
            <a:ext cx="1306286" cy="605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2613" y="1306846"/>
            <a:ext cx="11546774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u="sng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3 </a:t>
            </a:r>
          </a:p>
          <a:p>
            <a:pPr algn="just">
              <a:lnSpc>
                <a:spcPct val="115000"/>
              </a:lnSpc>
            </a:pPr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и подходы к планированию </a:t>
            </a: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 инвестиций </a:t>
            </a:r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бюджетного законодательства</a:t>
            </a: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u="sng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96935" y="4745020"/>
            <a:ext cx="9785268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810260" algn="l"/>
              </a:tabLst>
            </a:pP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Докладчик: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руководителя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Департамента финансов администрации Петропавловск-Камчатского городского округа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начальник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казначейского исполнения бюджета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b="1" i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Слепченко Ирина Павловна</a:t>
            </a:r>
            <a:r>
              <a:rPr lang="ru-RU" sz="2800" b="1" i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1471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657"/>
            <a:ext cx="880062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759044" y="142503"/>
            <a:ext cx="1306286" cy="605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0063" y="829888"/>
            <a:ext cx="1131193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Нормативные правовые акты, регулирующие осуществление капитальных вложений в объекты муниципальной собственности </a:t>
            </a:r>
            <a:endParaRPr lang="ru-RU" sz="3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" charset="0"/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943543710"/>
              </p:ext>
            </p:extLst>
          </p:nvPr>
        </p:nvGraphicFramePr>
        <p:xfrm>
          <a:off x="147955" y="1840971"/>
          <a:ext cx="11917375" cy="4875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563860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657"/>
            <a:ext cx="880062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759044" y="142503"/>
            <a:ext cx="1306286" cy="605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95756"/>
            <a:ext cx="12065330" cy="1507067"/>
          </a:xfrm>
        </p:spPr>
        <p:txBody>
          <a:bodyPr>
            <a:normAutofit/>
          </a:bodyPr>
          <a:lstStyle/>
          <a:p>
            <a:pPr algn="ctr"/>
            <a:r>
              <a:rPr lang="ru-RU" b="1" u="sng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В целях осуществления стратегического </a:t>
            </a:r>
            <a:r>
              <a:rPr lang="ru-RU" b="1" u="sng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планирования</a:t>
            </a:r>
            <a:endParaRPr lang="ru-RU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5883" y="2302823"/>
            <a:ext cx="4405745" cy="623257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документация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9133" y="3207782"/>
            <a:ext cx="4405744" cy="623257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документация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5884" y="4107350"/>
            <a:ext cx="4405744" cy="623257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документация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467600" y="3094796"/>
            <a:ext cx="4405744" cy="736243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перечень принятых решений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467600" y="4107350"/>
            <a:ext cx="4405744" cy="736243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подготовке перечня планируемых к разработке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5037511" y="2353631"/>
            <a:ext cx="2078182" cy="572449"/>
          </a:xfrm>
          <a:prstGeom prst="rightArrow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5072147" y="3233185"/>
            <a:ext cx="2078182" cy="572449"/>
          </a:xfrm>
          <a:prstGeom prst="rightArrow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трелка вправо 23"/>
          <p:cNvSpPr/>
          <p:nvPr/>
        </p:nvSpPr>
        <p:spPr>
          <a:xfrm>
            <a:off x="5037511" y="4189246"/>
            <a:ext cx="2078182" cy="572449"/>
          </a:xfrm>
          <a:prstGeom prst="rightArrow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Умножение 27"/>
          <p:cNvSpPr/>
          <p:nvPr/>
        </p:nvSpPr>
        <p:spPr>
          <a:xfrm>
            <a:off x="8096596" y="2287228"/>
            <a:ext cx="2662448" cy="531257"/>
          </a:xfrm>
          <a:prstGeom prst="mathMultiply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3366"/>
                </a:solidFill>
              </a:ln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40032" y="5137265"/>
            <a:ext cx="11433312" cy="136328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ГРБС представить в Управление экономики вышеуказанную информацию по схеме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278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657"/>
            <a:ext cx="880062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759044" y="142503"/>
            <a:ext cx="1306286" cy="605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86864"/>
            <a:ext cx="12065330" cy="150706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000" b="1" u="sng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3000" b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схемы-  </a:t>
            </a:r>
            <a:r>
              <a:rPr lang="ru-RU" sz="3000" b="1" u="sng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мониторинг проектных документаций </a:t>
            </a:r>
            <a:r>
              <a:rPr lang="ru-RU" sz="3000" b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необеспеченных </a:t>
            </a:r>
            <a:r>
              <a:rPr lang="ru-RU" sz="3000" b="1" u="sng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бюджетными ассигнованиями</a:t>
            </a:r>
            <a:r>
              <a:rPr lang="ru-RU" altLang="ru-RU" sz="3000" b="1" dirty="0">
                <a:solidFill>
                  <a:srgbClr val="24559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000" b="1" dirty="0">
                <a:solidFill>
                  <a:srgbClr val="24559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000" b="1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1321701"/>
              </p:ext>
            </p:extLst>
          </p:nvPr>
        </p:nvGraphicFramePr>
        <p:xfrm>
          <a:off x="126667" y="2211185"/>
          <a:ext cx="12065333" cy="44937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3619"/>
                <a:gridCol w="2023445"/>
                <a:gridCol w="1729047"/>
                <a:gridCol w="1546167"/>
                <a:gridCol w="1595817"/>
                <a:gridCol w="1723619"/>
                <a:gridCol w="1723619"/>
              </a:tblGrid>
              <a:tr h="177403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объекта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БА </a:t>
                      </a:r>
                    </a:p>
                    <a:p>
                      <a:pPr algn="ctr"/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 проектную документацию по годам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Годы окончания реализации ПД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МПА номер, дата)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БА необходимая для окончания реализации объекта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 годам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окончания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реализации объекта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>
                    <a:solidFill>
                      <a:srgbClr val="336699"/>
                    </a:solidFill>
                  </a:tcPr>
                </a:tc>
              </a:tr>
              <a:tr h="79363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ru-RU" sz="18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8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Группа</a:t>
                      </a:r>
                      <a:r>
                        <a:rPr lang="ru-RU" sz="1800" baseline="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 обеспеченные БА:</a:t>
                      </a:r>
                      <a:endParaRPr lang="ru-RU" sz="18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/>
                </a:tc>
              </a:tr>
              <a:tr h="56800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8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…….</a:t>
                      </a:r>
                      <a:endParaRPr lang="ru-RU" sz="18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/>
                </a:tc>
              </a:tr>
              <a:tr h="112043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lang="ru-RU" sz="18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8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Группа</a:t>
                      </a:r>
                      <a:r>
                        <a:rPr lang="ru-RU" sz="1800" baseline="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 необеспеченные БА:</a:t>
                      </a:r>
                      <a:endParaRPr lang="ru-RU" sz="1800" dirty="0" smtClean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/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15" marB="4571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16551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657"/>
            <a:ext cx="880062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759044" y="142503"/>
            <a:ext cx="1306286" cy="605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023" y="809924"/>
            <a:ext cx="11405062" cy="1507067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подготовки проекта решения о бюджете на 2016 год и плановый период 2017-2018 годов необходимо </a:t>
            </a:r>
            <a:r>
              <a:rPr lang="ru-RU" b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7023" y="2443942"/>
            <a:ext cx="11948307" cy="1047403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594900" algn="ctr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Включить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объекты муниципальной собственности в </a:t>
            </a:r>
            <a:r>
              <a:rPr lang="ru-RU" sz="24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Перечень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инвестиционных объектов ПКГО на 2016-2018 годы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срок до 25.07.2015 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7023" y="3714340"/>
            <a:ext cx="11948307" cy="143334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Принять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решения об осуществлении капитальных вложений в 2016-2018 годах </a:t>
            </a:r>
            <a:r>
              <a:rPr lang="ru-RU" sz="24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срок до 10.11.2015 года СРОК будет СКОРРЕКТИРОВАН  т.к. реальный срок </a:t>
            </a:r>
            <a:endParaRPr lang="ru-RU" sz="2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01.10</a:t>
            </a:r>
            <a:r>
              <a:rPr lang="ru-RU" sz="24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текущего 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финансового года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7023" y="5370679"/>
            <a:ext cx="11948307" cy="12155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AutoNum type="arabicPeriod" startAt="3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Внести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соответствующие изменения  в постановления администрации, по которым было принято решение об осуществлении капитальных вложений 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срок до 10.11.2015 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9688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657"/>
            <a:ext cx="880062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759044" y="142503"/>
            <a:ext cx="1306286" cy="605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" y="1756611"/>
            <a:ext cx="12191998" cy="3513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33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400" dirty="0">
              <a:solidFill>
                <a:srgbClr val="0033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519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657"/>
            <a:ext cx="880062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759044" y="142503"/>
            <a:ext cx="1306286" cy="605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551" y="978630"/>
            <a:ext cx="11546774" cy="4835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u="sng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1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Рассмотрение </a:t>
            </a:r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согласование предложений об уточнении решения о бюджете Петропавловск-Камчатского городского округа на 2014 год и плановый период 2015-2016 годов:</a:t>
            </a:r>
          </a:p>
          <a:p>
            <a:pPr lvl="1" algn="just">
              <a:lnSpc>
                <a:spcPct val="115000"/>
              </a:lnSpc>
              <a:spcAft>
                <a:spcPts val="0"/>
              </a:spcAft>
              <a:tabLst>
                <a:tab pos="810260" algn="l"/>
              </a:tabLst>
            </a:pP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1.1. Рассмотрение 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согласование основных характеристик бюджета городского округа на 2014 год: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810260" algn="l"/>
              </a:tabLst>
            </a:pPr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общего объема доходов;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810260" algn="l"/>
              </a:tabLst>
            </a:pPr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общего объема расходов;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810260" algn="l"/>
              </a:tabLst>
            </a:pP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размера 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бюджетного дефицита</a:t>
            </a: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50722" y="5813800"/>
            <a:ext cx="8514608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810260" algn="l"/>
              </a:tabLst>
            </a:pP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Докладчик: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бюджетного отдела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Департамента финансов - </a:t>
            </a:r>
            <a:r>
              <a:rPr lang="ru-RU" sz="2400" b="1" i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Павленко Елена Сергеевна.</a:t>
            </a:r>
            <a:endParaRPr lang="ru-RU" sz="24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5853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657"/>
            <a:ext cx="880062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759044" y="142503"/>
            <a:ext cx="1306286" cy="605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39387" y="821798"/>
            <a:ext cx="11495314" cy="1156631"/>
          </a:xfrm>
          <a:noFill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cap="none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3399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3399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сновные </a:t>
            </a:r>
            <a:r>
              <a:rPr lang="ru-RU" b="1" cap="none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3399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 </a:t>
            </a:r>
            <a:r>
              <a:rPr lang="ru-RU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3399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городского </a:t>
            </a:r>
            <a:r>
              <a:rPr lang="ru-RU" b="1" cap="none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3399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</a:t>
            </a:r>
            <a:r>
              <a:rPr lang="ru-RU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3399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3399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3399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b="1" cap="none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3399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2014 год </a:t>
            </a:r>
            <a:r>
              <a:rPr lang="ru-RU" sz="2000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3399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(млн. рублей)</a:t>
            </a:r>
            <a:endParaRPr lang="ru-RU" sz="2000" b="1" cap="none" dirty="0">
              <a:ln w="13462">
                <a:solidFill>
                  <a:schemeClr val="bg1"/>
                </a:solidFill>
                <a:prstDash val="solid"/>
              </a:ln>
              <a:solidFill>
                <a:srgbClr val="003399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18596725"/>
              </p:ext>
            </p:extLst>
          </p:nvPr>
        </p:nvGraphicFramePr>
        <p:xfrm>
          <a:off x="285009" y="2210112"/>
          <a:ext cx="6683432" cy="4555595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1895301"/>
                <a:gridCol w="1413164"/>
                <a:gridCol w="1263534"/>
                <a:gridCol w="1147157"/>
                <a:gridCol w="964276"/>
              </a:tblGrid>
              <a:tr h="60250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Решение </a:t>
                      </a:r>
                      <a:endParaRPr lang="ru-RU" sz="180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244-нд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Решения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Отклонения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25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сумме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%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</a:tr>
              <a:tr h="6025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sz="20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11 775,6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12 438,1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662,4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105,6%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</a:tr>
              <a:tr h="9068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</a:t>
                      </a:r>
                      <a:r>
                        <a:rPr lang="ru-RU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неналоговые </a:t>
                      </a:r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4 217,8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4 331,9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114,0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102,7%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</a:tr>
              <a:tr h="6097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7 557,8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8 106,2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548,4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107,3%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</a:tr>
              <a:tr h="6025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en-US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12 294,4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12 578,4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283,9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102,3%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</a:tr>
              <a:tr h="6025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en-US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-518,8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-140,3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-378,5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Объект 1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62735835"/>
              </p:ext>
            </p:extLst>
          </p:nvPr>
        </p:nvGraphicFramePr>
        <p:xfrm>
          <a:off x="6999164" y="2211186"/>
          <a:ext cx="4935537" cy="4545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384482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657"/>
            <a:ext cx="880062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759044" y="142503"/>
            <a:ext cx="1306286" cy="605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551" y="978630"/>
            <a:ext cx="11546774" cy="320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u="sng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1</a:t>
            </a:r>
          </a:p>
          <a:p>
            <a:pPr lvl="1" algn="just">
              <a:lnSpc>
                <a:spcPct val="115000"/>
              </a:lnSpc>
              <a:spcAft>
                <a:spcPts val="0"/>
              </a:spcAft>
              <a:tabLst>
                <a:tab pos="810260" algn="l"/>
              </a:tabLst>
            </a:pP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1.2. </a:t>
            </a:r>
            <a:r>
              <a:rPr lang="ru-RU" sz="3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и согласование предложений главных распорядителей средств бюджета городского округа по увеличению уставных фондов муниципальных унитарных предприятий.</a:t>
            </a:r>
            <a:endParaRPr lang="ru-RU" sz="36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90057" y="4768771"/>
            <a:ext cx="9785268" cy="1539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810260" algn="l"/>
              </a:tabLst>
            </a:pP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Докладчик: </a:t>
            </a:r>
            <a:r>
              <a:rPr lang="ru-RU" sz="2800" dirty="0" err="1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и.о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председателя Комитета по управлению имуществом администрации Петропавловск-Камчатского городского округа – </a:t>
            </a:r>
            <a:r>
              <a:rPr lang="ru-RU" sz="2800" b="1" i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Тараканова Татьяна Викторовна.</a:t>
            </a:r>
            <a:endParaRPr lang="ru-RU" sz="28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736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по управлению имуществом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657"/>
            <a:ext cx="880062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759044" y="142503"/>
            <a:ext cx="1306286" cy="605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085622"/>
              </p:ext>
            </p:extLst>
          </p:nvPr>
        </p:nvGraphicFramePr>
        <p:xfrm>
          <a:off x="126672" y="1723540"/>
          <a:ext cx="12065328" cy="5044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3401"/>
                <a:gridCol w="1757548"/>
                <a:gridCol w="1983179"/>
                <a:gridCol w="2375065"/>
                <a:gridCol w="1769423"/>
                <a:gridCol w="1646712"/>
              </a:tblGrid>
              <a:tr h="109930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предприятия</a:t>
                      </a:r>
                      <a:endParaRPr lang="ru-RU" sz="14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Фактически сформированный уставный фонд  на  01.01.2014</a:t>
                      </a:r>
                      <a:endParaRPr lang="ru-RU" sz="14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Максимально допустимая сумма увеличения  по состоянию на  01.01.2014</a:t>
                      </a:r>
                      <a:endParaRPr lang="ru-RU" sz="14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Увеличено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1400" baseline="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2014 году</a:t>
                      </a: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Планируемая сумма увеличения в декабре 2014</a:t>
                      </a:r>
                      <a:r>
                        <a:rPr lang="ru-RU" sz="1400" baseline="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года</a:t>
                      </a: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Размер уставного фонда предприятия после увеличения</a:t>
                      </a:r>
                      <a:endParaRPr lang="ru-RU" sz="14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468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b="1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b="1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b="1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b="1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b="1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28233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МУП «Петропавловский водоканал»</a:t>
                      </a:r>
                      <a:endParaRPr lang="ru-RU" sz="2000" b="1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113 219,0</a:t>
                      </a:r>
                      <a:endParaRPr lang="ru-RU" sz="24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1 416 496,0</a:t>
                      </a:r>
                      <a:endParaRPr lang="ru-RU" sz="24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257 550,42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( 17 134,95 – бюджет ГО,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240 415,47 –краевой бюджет)</a:t>
                      </a:r>
                      <a:endParaRPr lang="ru-RU" sz="16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40 000,0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6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</a:t>
                      </a:r>
                      <a:r>
                        <a:rPr lang="ru-RU" sz="1600" baseline="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</a:t>
                      </a:r>
                      <a:r>
                        <a:rPr lang="ru-RU" sz="16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algn="ctr"/>
                      <a:endParaRPr lang="ru-RU" sz="14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410 769,42</a:t>
                      </a:r>
                      <a:endParaRPr lang="ru-RU" sz="2400" b="1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54661">
                <a:tc>
                  <a:txBody>
                    <a:bodyPr/>
                    <a:lstStyle/>
                    <a:p>
                      <a:endParaRPr lang="ru-RU" sz="2000" b="1" dirty="0" smtClean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b="1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МУП «</a:t>
                      </a:r>
                      <a:r>
                        <a:rPr lang="ru-RU" sz="2000" b="1" dirty="0" err="1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Спецтранс</a:t>
                      </a:r>
                      <a:r>
                        <a:rPr lang="ru-RU" sz="2000" b="1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endParaRPr lang="ru-RU" sz="2000" b="1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4 778,0</a:t>
                      </a:r>
                      <a:endParaRPr lang="ru-RU" sz="24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39 651,0</a:t>
                      </a:r>
                      <a:endParaRPr lang="ru-RU" sz="24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400" b="1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20 000,0 </a:t>
                      </a:r>
                    </a:p>
                    <a:p>
                      <a:pPr algn="ctr"/>
                      <a:r>
                        <a:rPr lang="ru-RU" sz="1600" baseline="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6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 счет средств бюджета ГО)</a:t>
                      </a:r>
                      <a:endParaRPr lang="ru-RU" sz="16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24 778,0</a:t>
                      </a:r>
                      <a:endParaRPr lang="ru-RU" sz="2400" b="1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59662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МУП «Спецдорремстрой»</a:t>
                      </a:r>
                    </a:p>
                    <a:p>
                      <a:endParaRPr lang="ru-RU" sz="2000" b="1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168 655,0</a:t>
                      </a:r>
                      <a:endParaRPr lang="ru-RU" sz="24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153 472,0</a:t>
                      </a:r>
                      <a:endParaRPr lang="ru-RU" sz="24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400" b="1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b="1" kern="12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153 471,782</a:t>
                      </a:r>
                    </a:p>
                    <a:p>
                      <a:pPr algn="ctr"/>
                      <a:r>
                        <a:rPr lang="ru-RU" sz="1600" kern="12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(125 400 </a:t>
                      </a:r>
                      <a:r>
                        <a:rPr lang="ru-RU" sz="16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–краевой бюджет;</a:t>
                      </a:r>
                      <a:r>
                        <a:rPr lang="ru-RU" sz="1600" kern="12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600" kern="1200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28 071,782 –бюджет ГО</a:t>
                      </a:r>
                      <a:endParaRPr lang="ru-RU" sz="1600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200" b="1" dirty="0" smtClean="0">
                          <a:solidFill>
                            <a:srgbClr val="0033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322 126,782</a:t>
                      </a:r>
                      <a:endParaRPr lang="ru-RU" sz="2200" b="1" dirty="0">
                        <a:solidFill>
                          <a:srgbClr val="0033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29" marB="45729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3335" y="748144"/>
            <a:ext cx="1206533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rgbClr val="0033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уставных фондов </a:t>
            </a:r>
            <a:r>
              <a:rPr lang="ru-RU" sz="3000" b="1" dirty="0" smtClean="0">
                <a:solidFill>
                  <a:srgbClr val="0033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унитарных предприятий </a:t>
            </a:r>
            <a:r>
              <a:rPr lang="ru-RU" sz="3000" b="1" dirty="0">
                <a:solidFill>
                  <a:srgbClr val="0033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2014 </a:t>
            </a:r>
            <a:r>
              <a:rPr lang="ru-RU" sz="3000" b="1" dirty="0" smtClean="0">
                <a:solidFill>
                  <a:srgbClr val="0033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  <a:r>
              <a:rPr lang="ru-RU" sz="3200" b="1" dirty="0" smtClean="0">
                <a:solidFill>
                  <a:srgbClr val="0033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33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(тыс. рублей)</a:t>
            </a:r>
            <a:endParaRPr lang="ru-RU" sz="200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5298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657"/>
            <a:ext cx="880062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759044" y="142503"/>
            <a:ext cx="1306286" cy="605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3761" y="978630"/>
            <a:ext cx="11471564" cy="4144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u="sng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2</a:t>
            </a:r>
          </a:p>
          <a:p>
            <a:pPr algn="just">
              <a:lnSpc>
                <a:spcPct val="115000"/>
              </a:lnSpc>
            </a:pPr>
            <a:r>
              <a:rPr lang="ru-RU" sz="33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обязанности ГРБС принятия решений о подготовке и реализации бюджетных </a:t>
            </a:r>
            <a:r>
              <a:rPr lang="ru-RU" sz="33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инвестиций </a:t>
            </a:r>
            <a:r>
              <a:rPr lang="ru-RU" sz="33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01.03.2015 </a:t>
            </a:r>
            <a:r>
              <a:rPr lang="ru-RU" sz="33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(</a:t>
            </a:r>
            <a:r>
              <a:rPr lang="ru-RU" sz="33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бюджета городского округа 2015-2017). Информация о принятых и </a:t>
            </a:r>
            <a:r>
              <a:rPr lang="ru-RU" sz="33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непринятых </a:t>
            </a:r>
            <a:r>
              <a:rPr lang="ru-RU" sz="33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решениях по состоянию </a:t>
            </a:r>
            <a:r>
              <a:rPr lang="ru-RU" sz="33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3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01.12.2014. 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ru-RU" sz="3200" b="1" u="sng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98223" y="5006278"/>
            <a:ext cx="8277102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810260" algn="l"/>
              </a:tabLst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Докладчик: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Управления экономики администрации Петропавловск-Камчатского городского округа – </a:t>
            </a:r>
            <a:r>
              <a:rPr lang="ru-RU" sz="2400" b="1" i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Ющенко Нина Витальевна. </a:t>
            </a:r>
            <a:endParaRPr lang="ru-RU" sz="24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1722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657"/>
            <a:ext cx="880062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759044" y="142503"/>
            <a:ext cx="1306286" cy="605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3335" y="821798"/>
            <a:ext cx="12065330" cy="5750805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Решения </a:t>
            </a:r>
            <a:r>
              <a:rPr lang="ru-RU" sz="3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 подготовке и реализации бюджетных инвестиций </a:t>
            </a:r>
            <a:r>
              <a:rPr lang="ru-RU" sz="3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(начатые в 2014 году) </a:t>
            </a:r>
            <a:r>
              <a:rPr lang="ru-RU" sz="3800" b="1" u="sng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должны </a:t>
            </a:r>
            <a:r>
              <a:rPr lang="ru-RU" sz="3800" b="1" u="sng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были быть</a:t>
            </a:r>
            <a:r>
              <a:rPr lang="ru-RU" sz="3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утверждены постановлениями администрации городского округа </a:t>
            </a:r>
            <a:r>
              <a:rPr lang="ru-RU" sz="3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800" b="1" u="sng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до </a:t>
            </a:r>
            <a:r>
              <a:rPr lang="ru-RU" sz="3800" b="1" u="sng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01.07.2014</a:t>
            </a:r>
            <a:endParaRPr lang="ru-RU" sz="3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ПРИОРИТЕТ: 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объекты начатые в </a:t>
            </a: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2014 году, 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и продолжающиеся на период 2015-2017 годов, 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объекты </a:t>
            </a:r>
            <a:r>
              <a:rPr lang="ru-RU" sz="36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софинансируемые</a:t>
            </a: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из краевого бюджета</a:t>
            </a:r>
          </a:p>
        </p:txBody>
      </p:sp>
    </p:spTree>
    <p:extLst>
      <p:ext uri="{BB962C8B-B14F-4D97-AF65-F5344CB8AC3E}">
        <p14:creationId xmlns:p14="http://schemas.microsoft.com/office/powerpoint/2010/main" val="19062996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657"/>
            <a:ext cx="880062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759044" y="142503"/>
            <a:ext cx="1306286" cy="605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3127" y="948644"/>
            <a:ext cx="11982203" cy="5954451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Что должен был сделать ГРБС в 2014 году?</a:t>
            </a:r>
            <a:endParaRPr lang="ru-RU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внести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изменения в решения о подготовке и реализации бюджетных инвестиций, исполнение которых начато в 2014 году;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провести отбор инвестиционных проектов, в том числе муниципальных учреждений и муниципальных унитарных предприятий, для разработки проектов решений в целях включения ассигнований на 2015-2017 годы.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8497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657"/>
            <a:ext cx="880062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759044" y="142503"/>
            <a:ext cx="1306286" cy="605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4275" y="1382160"/>
            <a:ext cx="11863449" cy="5047536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marL="457200"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Решение о подготовке и реализации бюджетных инвестиций является основанием включения бюджетных ассигнований на осуществление бюджетных инвестиций в решение о бюджете городского округа и в муниципальные программы, как документы планирования расходов бюджета. </a:t>
            </a:r>
          </a:p>
        </p:txBody>
      </p:sp>
    </p:spTree>
    <p:extLst>
      <p:ext uri="{BB962C8B-B14F-4D97-AF65-F5344CB8AC3E}">
        <p14:creationId xmlns:p14="http://schemas.microsoft.com/office/powerpoint/2010/main" val="6693251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Другая 1">
      <a:dk1>
        <a:srgbClr val="4472C4"/>
      </a:dk1>
      <a:lt1>
        <a:sysClr val="window" lastClr="FFFFFF"/>
      </a:lt1>
      <a:dk2>
        <a:srgbClr val="8EAADB"/>
      </a:dk2>
      <a:lt2>
        <a:srgbClr val="DEEBF6"/>
      </a:lt2>
      <a:accent1>
        <a:srgbClr val="48A1FA"/>
      </a:accent1>
      <a:accent2>
        <a:srgbClr val="FFFFCC"/>
      </a:accent2>
      <a:accent3>
        <a:srgbClr val="E7E6E6"/>
      </a:accent3>
      <a:accent4>
        <a:srgbClr val="FFF2CC"/>
      </a:accent4>
      <a:accent5>
        <a:srgbClr val="C2DFFD"/>
      </a:accent5>
      <a:accent6>
        <a:srgbClr val="E2EFD9"/>
      </a:accent6>
      <a:hlink>
        <a:srgbClr val="85C0FB"/>
      </a:hlink>
      <a:folHlink>
        <a:srgbClr val="FFCCCC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Override1.xml><?xml version="1.0" encoding="utf-8"?>
<a:themeOverride xmlns:a="http://schemas.openxmlformats.org/drawingml/2006/main">
  <a:clrScheme name="Грань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5FCBEF"/>
    </a:accent1>
    <a:accent2>
      <a:srgbClr val="2E83C3"/>
    </a:accent2>
    <a:accent3>
      <a:srgbClr val="42D0A2"/>
    </a:accent3>
    <a:accent4>
      <a:srgbClr val="2E946B"/>
    </a:accent4>
    <a:accent5>
      <a:srgbClr val="42B051"/>
    </a:accent5>
    <a:accent6>
      <a:srgbClr val="96D141"/>
    </a:accent6>
    <a:hlink>
      <a:srgbClr val="3FCDE7"/>
    </a:hlink>
    <a:folHlink>
      <a:srgbClr val="A9D3E1"/>
    </a:folHlink>
  </a:clrScheme>
  <a:fontScheme name="Грань">
    <a:majorFont>
      <a:latin typeface="Trebuchet MS"/>
      <a:ea typeface=""/>
      <a:cs typeface=""/>
      <a:font script="Jpan" typeface="メイリオ"/>
      <a:font script="Hang" typeface="맑은 고딕"/>
      <a:font script="Hans" typeface="方正姚体"/>
      <a:font script="Hant" typeface="微軟正黑體"/>
      <a:font script="Arab" typeface="Tahoma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メイリオ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Грань">
    <a:fillStyleLst>
      <a:solidFill>
        <a:schemeClr val="phClr"/>
      </a:solidFill>
      <a:gradFill rotWithShape="1">
        <a:gsLst>
          <a:gs pos="0">
            <a:schemeClr val="phClr">
              <a:tint val="65000"/>
              <a:lumMod val="110000"/>
            </a:schemeClr>
          </a:gs>
          <a:gs pos="88000">
            <a:schemeClr val="phClr">
              <a:tint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lumMod val="100000"/>
            </a:schemeClr>
          </a:gs>
          <a:gs pos="78000">
            <a:schemeClr val="phClr">
              <a:shade val="94000"/>
              <a:lumMod val="94000"/>
            </a:schemeClr>
          </a:gs>
        </a:gsLst>
        <a:lin ang="5400000" scaled="0"/>
      </a:gradFill>
    </a:fillStyleLst>
    <a:lnStyleLst>
      <a:ln w="12700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5400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0000"/>
              <a:lumMod val="104000"/>
            </a:schemeClr>
          </a:gs>
          <a:gs pos="94000">
            <a:schemeClr val="phClr">
              <a:shade val="96000"/>
              <a:lumMod val="82000"/>
            </a:schemeClr>
          </a:gs>
        </a:gsLst>
        <a:lin ang="5400000" scaled="0"/>
      </a:gradFill>
      <a:gradFill rotWithShape="1">
        <a:gsLst>
          <a:gs pos="0">
            <a:schemeClr val="phClr">
              <a:tint val="90000"/>
              <a:lumMod val="110000"/>
            </a:schemeClr>
          </a:gs>
          <a:gs pos="100000">
            <a:schemeClr val="phClr">
              <a:shade val="94000"/>
              <a:lumMod val="96000"/>
            </a:schemeClr>
          </a:gs>
        </a:gsLst>
        <a:path path="circle">
          <a:fillToRect l="50000" t="50000" r="100000" b="10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Грань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5FCBEF"/>
    </a:accent1>
    <a:accent2>
      <a:srgbClr val="2E83C3"/>
    </a:accent2>
    <a:accent3>
      <a:srgbClr val="42D0A2"/>
    </a:accent3>
    <a:accent4>
      <a:srgbClr val="2E946B"/>
    </a:accent4>
    <a:accent5>
      <a:srgbClr val="42B051"/>
    </a:accent5>
    <a:accent6>
      <a:srgbClr val="96D141"/>
    </a:accent6>
    <a:hlink>
      <a:srgbClr val="3FCDE7"/>
    </a:hlink>
    <a:folHlink>
      <a:srgbClr val="A9D3E1"/>
    </a:folHlink>
  </a:clrScheme>
  <a:fontScheme name="Грань">
    <a:majorFont>
      <a:latin typeface="Trebuchet MS"/>
      <a:ea typeface=""/>
      <a:cs typeface=""/>
      <a:font script="Jpan" typeface="メイリオ"/>
      <a:font script="Hang" typeface="맑은 고딕"/>
      <a:font script="Hans" typeface="方正姚体"/>
      <a:font script="Hant" typeface="微軟正黑體"/>
      <a:font script="Arab" typeface="Tahoma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メイリオ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Грань">
    <a:fillStyleLst>
      <a:solidFill>
        <a:schemeClr val="phClr"/>
      </a:solidFill>
      <a:gradFill rotWithShape="1">
        <a:gsLst>
          <a:gs pos="0">
            <a:schemeClr val="phClr">
              <a:tint val="65000"/>
              <a:lumMod val="110000"/>
            </a:schemeClr>
          </a:gs>
          <a:gs pos="88000">
            <a:schemeClr val="phClr">
              <a:tint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lumMod val="100000"/>
            </a:schemeClr>
          </a:gs>
          <a:gs pos="78000">
            <a:schemeClr val="phClr">
              <a:shade val="94000"/>
              <a:lumMod val="94000"/>
            </a:schemeClr>
          </a:gs>
        </a:gsLst>
        <a:lin ang="5400000" scaled="0"/>
      </a:gradFill>
    </a:fillStyleLst>
    <a:lnStyleLst>
      <a:ln w="12700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5400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0000"/>
              <a:lumMod val="104000"/>
            </a:schemeClr>
          </a:gs>
          <a:gs pos="94000">
            <a:schemeClr val="phClr">
              <a:shade val="96000"/>
              <a:lumMod val="82000"/>
            </a:schemeClr>
          </a:gs>
        </a:gsLst>
        <a:lin ang="5400000" scaled="0"/>
      </a:gradFill>
      <a:gradFill rotWithShape="1">
        <a:gsLst>
          <a:gs pos="0">
            <a:schemeClr val="phClr">
              <a:tint val="90000"/>
              <a:lumMod val="110000"/>
            </a:schemeClr>
          </a:gs>
          <a:gs pos="100000">
            <a:schemeClr val="phClr">
              <a:shade val="94000"/>
              <a:lumMod val="96000"/>
            </a:schemeClr>
          </a:gs>
        </a:gsLst>
        <a:path path="circle">
          <a:fillToRect l="50000" t="50000" r="100000" b="10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Грань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5FCBEF"/>
    </a:accent1>
    <a:accent2>
      <a:srgbClr val="2E83C3"/>
    </a:accent2>
    <a:accent3>
      <a:srgbClr val="42D0A2"/>
    </a:accent3>
    <a:accent4>
      <a:srgbClr val="2E946B"/>
    </a:accent4>
    <a:accent5>
      <a:srgbClr val="42B051"/>
    </a:accent5>
    <a:accent6>
      <a:srgbClr val="96D141"/>
    </a:accent6>
    <a:hlink>
      <a:srgbClr val="3FCDE7"/>
    </a:hlink>
    <a:folHlink>
      <a:srgbClr val="A9D3E1"/>
    </a:folHlink>
  </a:clrScheme>
  <a:fontScheme name="Грань">
    <a:majorFont>
      <a:latin typeface="Trebuchet MS"/>
      <a:ea typeface=""/>
      <a:cs typeface=""/>
      <a:font script="Jpan" typeface="メイリオ"/>
      <a:font script="Hang" typeface="맑은 고딕"/>
      <a:font script="Hans" typeface="方正姚体"/>
      <a:font script="Hant" typeface="微軟正黑體"/>
      <a:font script="Arab" typeface="Tahoma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メイリオ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Грань">
    <a:fillStyleLst>
      <a:solidFill>
        <a:schemeClr val="phClr"/>
      </a:solidFill>
      <a:gradFill rotWithShape="1">
        <a:gsLst>
          <a:gs pos="0">
            <a:schemeClr val="phClr">
              <a:tint val="65000"/>
              <a:lumMod val="110000"/>
            </a:schemeClr>
          </a:gs>
          <a:gs pos="88000">
            <a:schemeClr val="phClr">
              <a:tint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lumMod val="100000"/>
            </a:schemeClr>
          </a:gs>
          <a:gs pos="78000">
            <a:schemeClr val="phClr">
              <a:shade val="94000"/>
              <a:lumMod val="94000"/>
            </a:schemeClr>
          </a:gs>
        </a:gsLst>
        <a:lin ang="5400000" scaled="0"/>
      </a:gradFill>
    </a:fillStyleLst>
    <a:lnStyleLst>
      <a:ln w="12700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5400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0000"/>
              <a:lumMod val="104000"/>
            </a:schemeClr>
          </a:gs>
          <a:gs pos="94000">
            <a:schemeClr val="phClr">
              <a:shade val="96000"/>
              <a:lumMod val="82000"/>
            </a:schemeClr>
          </a:gs>
        </a:gsLst>
        <a:lin ang="5400000" scaled="0"/>
      </a:gradFill>
      <a:gradFill rotWithShape="1">
        <a:gsLst>
          <a:gs pos="0">
            <a:schemeClr val="phClr">
              <a:tint val="90000"/>
              <a:lumMod val="110000"/>
            </a:schemeClr>
          </a:gs>
          <a:gs pos="100000">
            <a:schemeClr val="phClr">
              <a:shade val="94000"/>
              <a:lumMod val="96000"/>
            </a:schemeClr>
          </a:gs>
        </a:gsLst>
        <a:path path="circle">
          <a:fillToRect l="50000" t="50000" r="100000" b="10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917</TotalTime>
  <Words>1169</Words>
  <Application>Microsoft Office PowerPoint</Application>
  <PresentationFormat>Широкоэкранный</PresentationFormat>
  <Paragraphs>216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Century Gothic</vt:lpstr>
      <vt:lpstr>Times New Roman</vt:lpstr>
      <vt:lpstr>Wingdings</vt:lpstr>
      <vt:lpstr>Wingdings 3</vt:lpstr>
      <vt:lpstr>Сектор</vt:lpstr>
      <vt:lpstr>Бюджетная комиссия  при администрации Петропавловск-Камчатского городского округа </vt:lpstr>
      <vt:lpstr>Презентация PowerPoint</vt:lpstr>
      <vt:lpstr>Основные характеристики бюджета городского округа  на 2014 год (млн. рублей)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целях осуществления стратегического планирования</vt:lpstr>
      <vt:lpstr>ЦЕЛЬ схемы-  мониторинг проектных документаций необеспеченных бюджетными ассигнованиями </vt:lpstr>
      <vt:lpstr>Для подготовки проекта решения о бюджете на 2016 год и плановый период 2017-2018 годов необходимо :</vt:lpstr>
      <vt:lpstr>Презентация PowerPoint</vt:lpstr>
    </vt:vector>
  </TitlesOfParts>
  <Company>ADM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Киселева Елена Петровна</dc:creator>
  <cp:lastModifiedBy>Киселева Елена Петровна</cp:lastModifiedBy>
  <cp:revision>70</cp:revision>
  <cp:lastPrinted>2014-12-11T21:45:23Z</cp:lastPrinted>
  <dcterms:created xsi:type="dcterms:W3CDTF">2014-11-16T23:06:28Z</dcterms:created>
  <dcterms:modified xsi:type="dcterms:W3CDTF">2014-12-17T03:57:08Z</dcterms:modified>
</cp:coreProperties>
</file>